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4" r:id="rId7"/>
    <p:sldId id="268" r:id="rId8"/>
    <p:sldId id="265" r:id="rId9"/>
    <p:sldId id="266" r:id="rId10"/>
    <p:sldId id="263" r:id="rId11"/>
    <p:sldId id="262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08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7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5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56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72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10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27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22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4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8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69DF-40CB-431C-8ABF-CBB31B69F5E2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369D-051A-444F-80BC-F1DC43D01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003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da-ama.org/" TargetMode="External"/><Relationship Id="rId2" Type="http://schemas.openxmlformats.org/officeDocument/2006/relationships/hyperlink" Target="https://www.realchampion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ttagiri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パワーリフターのための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アンチドーピング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宮城県パワーリフティング協会　アンチドーピング委員　長谷川航世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25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うっかりドーピングは存在しない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「うっかりだからしょうがない」このような軽率な考え方は</a:t>
            </a:r>
            <a:r>
              <a:rPr lang="ja-JP" altLang="en-US" dirty="0"/>
              <a:t>ド</a:t>
            </a:r>
            <a:r>
              <a:rPr lang="ja-JP" altLang="en-US" dirty="0" smtClean="0"/>
              <a:t>ーピングを助長します。すべての最終責任は競技者本人にあります。</a:t>
            </a:r>
            <a:endParaRPr lang="en-US" altLang="ja-JP" dirty="0" smtClean="0"/>
          </a:p>
          <a:p>
            <a:r>
              <a:rPr lang="ja-JP" altLang="en-US" dirty="0" smtClean="0"/>
              <a:t>「サプリメントに記載されていない成分が入っていた」「違反になると知らなかった」「医者に処方された」すべて通用しません。本人以外は責任をとれません。すべての行動に責任を持ってください。</a:t>
            </a:r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19" y="6040437"/>
            <a:ext cx="6391275" cy="5429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20" y="4697412"/>
            <a:ext cx="6391275" cy="134302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171243" y="4976634"/>
            <a:ext cx="3889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最近起きた、左の件は、競技者に何の</a:t>
            </a:r>
            <a:endParaRPr kumimoji="1" lang="en-US" altLang="ja-JP" dirty="0" smtClean="0"/>
          </a:p>
          <a:p>
            <a:r>
              <a:rPr lang="ja-JP" altLang="en-US" dirty="0"/>
              <a:t>落ち度</a:t>
            </a:r>
            <a:r>
              <a:rPr lang="ja-JP" altLang="en-US" dirty="0" smtClean="0"/>
              <a:t>もないと思います。</a:t>
            </a:r>
            <a:endParaRPr lang="en-US" altLang="ja-JP" dirty="0" smtClean="0"/>
          </a:p>
          <a:p>
            <a:r>
              <a:rPr kumimoji="1" lang="ja-JP" altLang="en-US" dirty="0" smtClean="0"/>
              <a:t>しかし、競技記録は没収されます</a:t>
            </a:r>
            <a:r>
              <a:rPr kumimoji="1" lang="ja-JP" altLang="en-US" dirty="0" err="1" smtClean="0"/>
              <a:t>、、</a:t>
            </a:r>
            <a:endParaRPr kumimoji="1" lang="en-US" altLang="ja-JP" dirty="0" smtClean="0"/>
          </a:p>
          <a:p>
            <a:r>
              <a:rPr lang="ja-JP" altLang="en-US" dirty="0" smtClean="0"/>
              <a:t>競技者本人しか責任をとれません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9063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うっかりドーピングは存在しない</a:t>
            </a:r>
            <a:r>
              <a:rPr lang="ja-JP" altLang="en-US" dirty="0" smtClean="0"/>
              <a:t>。すべて自己責任。</a:t>
            </a:r>
            <a:endParaRPr lang="en-US" altLang="ja-JP" dirty="0" smtClean="0"/>
          </a:p>
          <a:p>
            <a:r>
              <a:rPr kumimoji="1" lang="ja-JP" altLang="en-US" dirty="0" smtClean="0"/>
              <a:t>違反すると、宮城県全体、パワーリフティング競技に迷惑がかかる。</a:t>
            </a:r>
            <a:endParaRPr kumimoji="1" lang="en-US" altLang="ja-JP" dirty="0" smtClean="0"/>
          </a:p>
          <a:p>
            <a:r>
              <a:rPr lang="ja-JP" altLang="en-US" dirty="0"/>
              <a:t>違反</a:t>
            </a:r>
            <a:r>
              <a:rPr lang="ja-JP" altLang="en-US" dirty="0" smtClean="0"/>
              <a:t>したパワーリフターが多数おり、世間の目は厳しい。</a:t>
            </a:r>
            <a:endParaRPr lang="en-US" altLang="ja-JP" dirty="0" smtClean="0"/>
          </a:p>
          <a:p>
            <a:r>
              <a:rPr lang="ja-JP" altLang="en-US" dirty="0" smtClean="0"/>
              <a:t>ドーピングしている組織、人物との接触は絶つ。</a:t>
            </a:r>
            <a:endParaRPr lang="en-US" altLang="ja-JP" dirty="0" smtClean="0"/>
          </a:p>
          <a:p>
            <a:r>
              <a:rPr lang="ja-JP" altLang="en-US" dirty="0"/>
              <a:t>安全</a:t>
            </a:r>
            <a:r>
              <a:rPr lang="ja-JP" altLang="en-US" dirty="0" smtClean="0"/>
              <a:t>なサプリメントとは、厳正な審査を受けた商品。国産が安全という認識は誤り。</a:t>
            </a:r>
            <a:endParaRPr lang="en-US" altLang="ja-JP" dirty="0" smtClean="0"/>
          </a:p>
          <a:p>
            <a:r>
              <a:rPr lang="ja-JP" altLang="en-US" dirty="0"/>
              <a:t>医</a:t>
            </a:r>
            <a:r>
              <a:rPr lang="ja-JP" altLang="en-US" dirty="0" smtClean="0"/>
              <a:t>薬品は必ず医師から処方を受ける。使用する薬は、自分と薬剤師の目で禁止物質でない</a:t>
            </a:r>
            <a:r>
              <a:rPr lang="ja-JP" altLang="en-US" dirty="0"/>
              <a:t>事</a:t>
            </a:r>
            <a:r>
              <a:rPr lang="ja-JP" altLang="en-US" dirty="0" smtClean="0"/>
              <a:t>を確認して使用する。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79581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JADA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HP </a:t>
            </a:r>
            <a:r>
              <a:rPr kumimoji="1" lang="ja-JP" altLang="en-US" dirty="0" smtClean="0"/>
              <a:t>　</a:t>
            </a:r>
            <a:r>
              <a:rPr lang="en-US" altLang="ja-JP" dirty="0">
                <a:hlinkClick r:id="rId2"/>
              </a:rPr>
              <a:t>https://www.realchampion.jp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r>
              <a:rPr kumimoji="1" lang="en-US" altLang="ja-JP" dirty="0" smtClean="0"/>
              <a:t>WADA</a:t>
            </a:r>
            <a:r>
              <a:rPr kumimoji="1" lang="ja-JP" altLang="en-US" dirty="0" smtClean="0"/>
              <a:t>の</a:t>
            </a:r>
            <a:r>
              <a:rPr lang="en-US" altLang="ja-JP" dirty="0"/>
              <a:t>HP </a:t>
            </a:r>
            <a:r>
              <a:rPr lang="en-US" altLang="ja-JP" dirty="0">
                <a:hlinkClick r:id="rId3"/>
              </a:rPr>
              <a:t>https://www.wada-ama.org</a:t>
            </a:r>
            <a:r>
              <a:rPr lang="en-US" altLang="ja-JP" dirty="0" smtClean="0">
                <a:hlinkClick r:id="rId3"/>
              </a:rPr>
              <a:t>/</a:t>
            </a:r>
            <a:endParaRPr lang="en-US" altLang="ja-JP" dirty="0" smtClean="0"/>
          </a:p>
          <a:p>
            <a:r>
              <a:rPr lang="ja-JP" altLang="en-US" dirty="0" smtClean="0"/>
              <a:t>アンチドーピングの解説書（現役リフター兼</a:t>
            </a:r>
            <a:r>
              <a:rPr lang="ja-JP" altLang="en-US" dirty="0" err="1" smtClean="0"/>
              <a:t>スポーツファーマシストのの方の</a:t>
            </a:r>
            <a:r>
              <a:rPr lang="ja-JP" altLang="en-US" dirty="0" smtClean="0"/>
              <a:t>ブログです）</a:t>
            </a:r>
            <a:r>
              <a:rPr lang="en-US" altLang="ja-JP" dirty="0" smtClean="0">
                <a:hlinkClick r:id="rId4"/>
              </a:rPr>
              <a:t>https</a:t>
            </a:r>
            <a:r>
              <a:rPr lang="en-US" altLang="ja-JP" dirty="0">
                <a:hlinkClick r:id="rId4"/>
              </a:rPr>
              <a:t>://mettagiri.com</a:t>
            </a:r>
            <a:r>
              <a:rPr lang="en-US" altLang="ja-JP" dirty="0" smtClean="0">
                <a:hlinkClick r:id="rId4"/>
              </a:rPr>
              <a:t>/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802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アンチドーピングの規則違反の種類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688" y="1532467"/>
            <a:ext cx="11562311" cy="563310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ja-JP" altLang="en-US" sz="4400" dirty="0"/>
              <a:t>採取した尿や血液に禁止物質が存在すること</a:t>
            </a:r>
          </a:p>
          <a:p>
            <a:pPr fontAlgn="base"/>
            <a:r>
              <a:rPr lang="ja-JP" altLang="en-US" sz="4400" dirty="0"/>
              <a:t>禁止物質・禁止方法の使用または使用を企てる</a:t>
            </a:r>
            <a:r>
              <a:rPr lang="ja-JP" altLang="en-US" sz="4400" dirty="0" smtClean="0"/>
              <a:t>こと→治療目的以外の点滴も対象です</a:t>
            </a:r>
            <a:endParaRPr lang="ja-JP" altLang="en-US" sz="4400" dirty="0"/>
          </a:p>
          <a:p>
            <a:pPr fontAlgn="base"/>
            <a:r>
              <a:rPr lang="ja-JP" altLang="en-US" sz="4400" dirty="0"/>
              <a:t>ドーピング検査を拒否または避けること</a:t>
            </a:r>
          </a:p>
          <a:p>
            <a:pPr fontAlgn="base"/>
            <a:r>
              <a:rPr lang="ja-JP" altLang="en-US" sz="4400" dirty="0"/>
              <a:t>ドーピング・コントロールを妨害または妨害しようとすること</a:t>
            </a:r>
            <a:br>
              <a:rPr lang="ja-JP" altLang="en-US" sz="4400" dirty="0"/>
            </a:br>
            <a:r>
              <a:rPr lang="en-US" altLang="ja-JP" sz="2500" dirty="0"/>
              <a:t>※</a:t>
            </a:r>
            <a:r>
              <a:rPr lang="ja-JP" altLang="en-US" sz="2500" dirty="0"/>
              <a:t>ドーピング・コントロールとは、ドーピング検査の一連の流れのことを指します</a:t>
            </a:r>
          </a:p>
          <a:p>
            <a:pPr fontAlgn="base"/>
            <a:r>
              <a:rPr lang="ja-JP" altLang="en-US" sz="4400" dirty="0"/>
              <a:t>居場所情報関連の義務を果たさないこと</a:t>
            </a:r>
            <a:br>
              <a:rPr lang="ja-JP" altLang="en-US" sz="4400" dirty="0"/>
            </a:br>
            <a:r>
              <a:rPr lang="en-US" altLang="ja-JP" sz="2500" dirty="0"/>
              <a:t>※</a:t>
            </a:r>
            <a:r>
              <a:rPr lang="ja-JP" altLang="en-US" sz="2500" dirty="0"/>
              <a:t>あらかじめ指定されたアスリートは、自身の居場所情報を専用のシステムを通して提出、更新する必要があります</a:t>
            </a:r>
          </a:p>
          <a:p>
            <a:pPr fontAlgn="base"/>
            <a:r>
              <a:rPr lang="ja-JP" altLang="en-US" sz="4400" dirty="0"/>
              <a:t>正当な理由なく禁止物質・禁止方法を持っていること</a:t>
            </a:r>
          </a:p>
          <a:p>
            <a:pPr fontAlgn="base"/>
            <a:r>
              <a:rPr lang="ja-JP" altLang="en-US" sz="4400" dirty="0"/>
              <a:t>禁止物質・禁止方法を不正に取引し、入手しようとすること</a:t>
            </a:r>
          </a:p>
          <a:p>
            <a:pPr fontAlgn="base"/>
            <a:r>
              <a:rPr lang="ja-JP" altLang="en-US" sz="4400" dirty="0"/>
              <a:t>アスリートに対して禁止物質・禁止方法を使用または使用を企てること</a:t>
            </a:r>
          </a:p>
          <a:p>
            <a:pPr fontAlgn="base"/>
            <a:r>
              <a:rPr lang="ja-JP" altLang="en-US" sz="4400" dirty="0"/>
              <a:t>アンチ・ドーピング規則違反を手伝い、促し、共謀し、関与すること</a:t>
            </a:r>
          </a:p>
          <a:p>
            <a:pPr fontAlgn="base"/>
            <a:r>
              <a:rPr lang="ja-JP" altLang="en-US" sz="4400" b="1" dirty="0">
                <a:solidFill>
                  <a:srgbClr val="FFFF00"/>
                </a:solidFill>
              </a:rPr>
              <a:t>アンチ・ドーピング規則違反に関与していた人とスポーツの場で関係を持つ</a:t>
            </a:r>
            <a:r>
              <a:rPr lang="ja-JP" altLang="en-US" sz="4400" b="1" dirty="0" smtClean="0">
                <a:solidFill>
                  <a:srgbClr val="FFFF00"/>
                </a:solidFill>
              </a:rPr>
              <a:t>こと</a:t>
            </a:r>
            <a:endParaRPr lang="en-US" altLang="ja-JP" sz="4400" b="1" dirty="0" smtClean="0">
              <a:solidFill>
                <a:srgbClr val="FFFF00"/>
              </a:solidFill>
            </a:endParaRPr>
          </a:p>
          <a:p>
            <a:pPr marL="0" indent="0" fontAlgn="base">
              <a:buNone/>
            </a:pPr>
            <a:r>
              <a:rPr lang="ja-JP" altLang="en-US" sz="4400" b="1" dirty="0" smtClean="0">
                <a:solidFill>
                  <a:srgbClr val="FF0000"/>
                </a:solidFill>
              </a:rPr>
              <a:t>　→本人が違反をしていなくても、違反者が参加、開催するセミナー、ジム、大会とかかわりを持つことも違反に含まれます。</a:t>
            </a:r>
            <a:endParaRPr lang="ja-JP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違反をすると、どう</a:t>
            </a:r>
            <a:r>
              <a:rPr lang="ja-JP" altLang="en-US" b="1" dirty="0" smtClean="0"/>
              <a:t>なるか？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アスリートの競技会の成績が自動的に取り消されます</a:t>
            </a:r>
          </a:p>
          <a:p>
            <a:r>
              <a:rPr lang="ja-JP" altLang="en-US" dirty="0"/>
              <a:t>競技会の参加者、トレーニング、コーチとして指導に関わるなどのスポーツの活動が一定期間中できなくなります</a:t>
            </a:r>
          </a:p>
          <a:p>
            <a:r>
              <a:rPr lang="ja-JP" altLang="en-US" dirty="0"/>
              <a:t>チーム</a:t>
            </a:r>
            <a:r>
              <a:rPr lang="ja-JP" altLang="en-US" dirty="0" smtClean="0"/>
              <a:t>で違反者</a:t>
            </a:r>
            <a:r>
              <a:rPr lang="ja-JP" altLang="en-US" dirty="0"/>
              <a:t>が出た場合は、チームに対して制裁が科される場合が</a:t>
            </a:r>
            <a:r>
              <a:rPr lang="ja-JP" altLang="en-US" dirty="0" smtClean="0"/>
              <a:t>あります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b="1" dirty="0" smtClean="0"/>
              <a:t>宮城県はほとんどの選手が仙台市体育館ＰＣ所属となっており、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一人違反すると、宮城県全体が違反しているという目で見られます。さらには制裁金を支払う必要が生じる場合もあります。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　さらに言えば、パワーリフティング競技自体の信頼が失墜し、国体競技取り消しなどの、憂き目にあう可能性もあります。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48994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過去のパワーリフティングでの違反例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179264"/>
              </p:ext>
            </p:extLst>
          </p:nvPr>
        </p:nvGraphicFramePr>
        <p:xfrm>
          <a:off x="399010" y="1197033"/>
          <a:ext cx="11521440" cy="492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423"/>
                <a:gridCol w="2377440"/>
                <a:gridCol w="1330036"/>
                <a:gridCol w="3797253"/>
                <a:gridCol w="2304288"/>
              </a:tblGrid>
              <a:tr h="821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決定年月日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禁止物質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禁止物質の種類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補足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処分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212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2010/10/12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メチルヘキサンアミン</a:t>
                      </a:r>
                      <a:endParaRPr kumimoji="1" lang="en-US" altLang="ja-JP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興奮剤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2010</a:t>
                      </a:r>
                      <a:r>
                        <a:rPr kumimoji="1" lang="ja-JP" altLang="en-US" dirty="0" smtClean="0"/>
                        <a:t>年に新たに禁止物質に追加されたことを知らずに服用し厳罰。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競技成績の失効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資格停止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14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2010/11/3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メテノロン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ノルアンドロステロン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蛋白同化薬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実業団パワーにて。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競技成績の失効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資格停止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212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2014/7/5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メチルエフェドリン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興奮剤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マスターズパワーにて陽性反応。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市販風邪薬から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競技成績の失効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資格停止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か月</a:t>
                      </a:r>
                    </a:p>
                  </a:txBody>
                  <a:tcPr/>
                </a:tc>
              </a:tr>
              <a:tr h="8212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2015/11/12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ドロスタノロン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蛋白同化剤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国内トップ選手の違反。パワーの全国大会での陽性反応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競技成績の失効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資格停止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年</a:t>
                      </a:r>
                    </a:p>
                  </a:txBody>
                  <a:tcPr/>
                </a:tc>
              </a:tr>
              <a:tr h="8212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2016/1/7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メタンジエノン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蛋白同化剤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マスターズパワー全国大会にて陽性反応。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競技成績の失効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資格停止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年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42764" y="6118167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日現在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010" y="6302833"/>
            <a:ext cx="908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このほかに、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年以前</a:t>
            </a:r>
            <a:r>
              <a:rPr lang="ja-JP" altLang="en-US" dirty="0"/>
              <a:t>に</a:t>
            </a:r>
            <a:r>
              <a:rPr kumimoji="1" lang="ja-JP" altLang="en-US" dirty="0" smtClean="0"/>
              <a:t>国際大会にて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例、国内に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例あるようですが、詳細は不明です。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83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92931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安全な</a:t>
            </a:r>
            <a:r>
              <a:rPr lang="ja-JP" altLang="en-US" dirty="0"/>
              <a:t>サプリメント</a:t>
            </a:r>
            <a:r>
              <a:rPr kumimoji="1" lang="ja-JP" altLang="en-US" dirty="0" smtClean="0"/>
              <a:t>はなにか？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0457" y="1651802"/>
            <a:ext cx="11447114" cy="639336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WADA,JADA</a:t>
            </a:r>
            <a:r>
              <a:rPr kumimoji="1" lang="ja-JP" altLang="en-US" sz="2400" dirty="0" smtClean="0"/>
              <a:t>は</a:t>
            </a:r>
            <a:r>
              <a:rPr lang="ja-JP" altLang="en-US" sz="2400" dirty="0" smtClean="0"/>
              <a:t>ドーピング認証プログラムをもっておらず、第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者認証機関が行っています。下記のような</a:t>
            </a:r>
            <a:r>
              <a:rPr lang="ja-JP" altLang="en-US" sz="2400" b="1" dirty="0" smtClean="0">
                <a:solidFill>
                  <a:schemeClr val="accent5"/>
                </a:solidFill>
              </a:rPr>
              <a:t>認証プログラムで認定された商品は安全</a:t>
            </a:r>
            <a:r>
              <a:rPr lang="ja-JP" altLang="en-US" sz="2400" dirty="0" smtClean="0"/>
              <a:t>といえるでしょう。</a:t>
            </a:r>
            <a:r>
              <a:rPr lang="en-US" altLang="ja-JP" sz="1100" dirty="0" smtClean="0"/>
              <a:t>(100%</a:t>
            </a:r>
            <a:r>
              <a:rPr lang="ja-JP" altLang="en-US" sz="1100" dirty="0" smtClean="0"/>
              <a:t>ではない</a:t>
            </a:r>
            <a:r>
              <a:rPr lang="en-US" altLang="ja-JP" sz="1100" dirty="0" smtClean="0"/>
              <a:t>)</a:t>
            </a:r>
          </a:p>
          <a:p>
            <a:r>
              <a:rPr kumimoji="1" lang="ja-JP" altLang="en-US" sz="2400" dirty="0" smtClean="0"/>
              <a:t>国内の製品で、認定を受けていないものはいくらでもあり、</a:t>
            </a:r>
            <a:r>
              <a:rPr kumimoji="1" lang="ja-JP" altLang="en-US" sz="2400" b="1" dirty="0" smtClean="0">
                <a:solidFill>
                  <a:schemeClr val="accent5"/>
                </a:solidFill>
              </a:rPr>
              <a:t>国産だから安全という考えは間違っています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今後、新たな認証機関が現れるのが予想されるので情報のアップデートが必要です。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965" y="4954386"/>
            <a:ext cx="6833035" cy="182914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85415" y="1018044"/>
            <a:ext cx="93538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厳正な、サプリメント認証プログラムを通った商品です</a:t>
            </a:r>
            <a:endParaRPr kumimoji="1" lang="ja-JP" altLang="en-US" sz="3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4" y="4417744"/>
            <a:ext cx="1811638" cy="23806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272" y="5143582"/>
            <a:ext cx="3574474" cy="163994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096000" y="5418295"/>
            <a:ext cx="380594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ＪＡＤＡの認証は廃止されました。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621" y="3590348"/>
            <a:ext cx="1457845" cy="159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7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815" y="365125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禁止物質と医薬品について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5791" y="1690688"/>
            <a:ext cx="8118814" cy="469729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WADA</a:t>
            </a:r>
            <a:r>
              <a:rPr lang="ja-JP" altLang="en-US" dirty="0" smtClean="0"/>
              <a:t>で定められた</a:t>
            </a:r>
            <a:r>
              <a:rPr kumimoji="1" lang="ja-JP" altLang="en-US" dirty="0" smtClean="0"/>
              <a:t>禁止物質をもとに作成された、アンチドーピングブックにすべて書いてあります。お近くの薬局で取り寄せてもらえば手に入ります。</a:t>
            </a:r>
            <a:endParaRPr kumimoji="1" lang="en-US" altLang="ja-JP" dirty="0" smtClean="0"/>
          </a:p>
          <a:p>
            <a:r>
              <a:rPr lang="ja-JP" altLang="en-US" dirty="0" smtClean="0"/>
              <a:t>自分が使用する薬を、ガイドブックで確認してください。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FF00"/>
                </a:solidFill>
              </a:rPr>
              <a:t>自分と薬剤師</a:t>
            </a:r>
            <a:r>
              <a:rPr lang="ja-JP" altLang="en-US" dirty="0" smtClean="0"/>
              <a:t>の目で必ず確認！</a:t>
            </a:r>
            <a:endParaRPr lang="en-US" altLang="ja-JP" dirty="0" smtClean="0"/>
          </a:p>
          <a:p>
            <a:r>
              <a:rPr lang="ja-JP" altLang="en-US" dirty="0" smtClean="0"/>
              <a:t>医師、薬剤師がドーピングについての知識を持っている確率は低い。</a:t>
            </a:r>
            <a:endParaRPr lang="en-US" altLang="ja-JP" dirty="0"/>
          </a:p>
          <a:p>
            <a:r>
              <a:rPr lang="ja-JP" altLang="en-US" b="1" dirty="0">
                <a:solidFill>
                  <a:srgbClr val="FFFF00"/>
                </a:solidFill>
              </a:rPr>
              <a:t>市販薬</a:t>
            </a:r>
            <a:r>
              <a:rPr lang="ja-JP" altLang="en-US" dirty="0" smtClean="0"/>
              <a:t>は、禁止物質との合材となっているものが多く、似た名前の物が多く間違えやすいです。病院を受診し処方を受けるべきです。危険を避けるために必ず受診を。</a:t>
            </a:r>
            <a:endParaRPr kumimoji="1" lang="en-US" altLang="ja-JP" dirty="0"/>
          </a:p>
          <a:p>
            <a:r>
              <a:rPr lang="ja-JP" altLang="en-US" dirty="0" smtClean="0">
                <a:solidFill>
                  <a:srgbClr val="FFFF00"/>
                </a:solidFill>
              </a:rPr>
              <a:t>ユンケル</a:t>
            </a:r>
            <a:r>
              <a:rPr lang="ja-JP" altLang="en-US" dirty="0" smtClean="0"/>
              <a:t>などの</a:t>
            </a:r>
            <a:r>
              <a:rPr lang="ja-JP" altLang="en-US" dirty="0"/>
              <a:t>滋養</a:t>
            </a:r>
            <a:r>
              <a:rPr lang="ja-JP" altLang="en-US" dirty="0" smtClean="0"/>
              <a:t>強壮、栄養剤は避けてください。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376" t="10182"/>
          <a:stretch/>
        </p:blipFill>
        <p:spPr>
          <a:xfrm>
            <a:off x="8344605" y="512215"/>
            <a:ext cx="3621604" cy="410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8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88676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禁止物質の種類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5482"/>
          <a:stretch/>
        </p:blipFill>
        <p:spPr>
          <a:xfrm>
            <a:off x="615142" y="981267"/>
            <a:ext cx="7133526" cy="423093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51411" y="5212198"/>
            <a:ext cx="11089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蛋白同化薬（いわゆるステロイド）、興奮剤が禁止なのは説明不要でしょう。</a:t>
            </a:r>
            <a:endParaRPr kumimoji="1" lang="en-US" altLang="ja-JP" sz="2400" dirty="0" smtClean="0"/>
          </a:p>
          <a:p>
            <a:r>
              <a:rPr lang="ja-JP" altLang="en-US" sz="2400" dirty="0"/>
              <a:t>利尿</a:t>
            </a:r>
            <a:r>
              <a:rPr lang="ja-JP" altLang="en-US" sz="2400" dirty="0" smtClean="0"/>
              <a:t>薬は、ウエイトコントロールや利尿により禁止物質を</a:t>
            </a:r>
            <a:r>
              <a:rPr kumimoji="1" lang="ja-JP" altLang="en-US" sz="2400" dirty="0" smtClean="0"/>
              <a:t>体外排出できるので禁止。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楽天イーグルスのア〇ダ</a:t>
            </a:r>
            <a:r>
              <a:rPr kumimoji="1" lang="en-US" altLang="ja-JP" sz="2400" dirty="0" smtClean="0"/>
              <a:t>―</a:t>
            </a:r>
            <a:r>
              <a:rPr kumimoji="1" lang="ja-JP" altLang="en-US" sz="2400" dirty="0" smtClean="0"/>
              <a:t>選手が使用し解雇になりましたね。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15516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使用頻度が多く、注意が必要な薬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135" y="1541059"/>
            <a:ext cx="11004665" cy="4486275"/>
          </a:xfrm>
        </p:spPr>
        <p:txBody>
          <a:bodyPr>
            <a:noAutofit/>
          </a:bodyPr>
          <a:lstStyle/>
          <a:p>
            <a:r>
              <a:rPr kumimoji="1" lang="ja-JP" altLang="en-US" b="1" dirty="0" smtClean="0">
                <a:solidFill>
                  <a:srgbClr val="FFFF00"/>
                </a:solidFill>
              </a:rPr>
              <a:t>漢方</a:t>
            </a:r>
            <a:r>
              <a:rPr kumimoji="1" lang="ja-JP" altLang="en-US" dirty="0" smtClean="0"/>
              <a:t>；エフェドリン様の物質が入っているものが多く、注意が必要です。基本的には避けるのが無難です。</a:t>
            </a:r>
            <a:endParaRPr kumimoji="1" lang="en-US" altLang="ja-JP" dirty="0" smtClean="0"/>
          </a:p>
          <a:p>
            <a:r>
              <a:rPr lang="ja-JP" altLang="en-US" b="1" dirty="0" smtClean="0">
                <a:solidFill>
                  <a:srgbClr val="FFFF00"/>
                </a:solidFill>
              </a:rPr>
              <a:t>抗アレルギー薬</a:t>
            </a:r>
            <a:r>
              <a:rPr lang="ja-JP" altLang="en-US" dirty="0" smtClean="0"/>
              <a:t>；花粉症、蕁麻疹で処方されます。眠気を抑えるために、エフェドリン用物質が含まれているものがあります。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例ディレグラ</a:t>
            </a:r>
            <a:r>
              <a:rPr lang="en-US" altLang="ja-JP" dirty="0" smtClean="0"/>
              <a:t>)</a:t>
            </a:r>
          </a:p>
          <a:p>
            <a:r>
              <a:rPr lang="el-GR" altLang="ja-JP" b="1" dirty="0" smtClean="0">
                <a:solidFill>
                  <a:srgbClr val="FFFF00"/>
                </a:solidFill>
              </a:rPr>
              <a:t>Β</a:t>
            </a:r>
            <a:r>
              <a:rPr lang="en-US" altLang="ja-JP" b="1" dirty="0" smtClean="0">
                <a:solidFill>
                  <a:srgbClr val="FFFF00"/>
                </a:solidFill>
              </a:rPr>
              <a:t>2</a:t>
            </a:r>
            <a:r>
              <a:rPr lang="ja-JP" altLang="en-US" b="1" dirty="0" smtClean="0">
                <a:solidFill>
                  <a:srgbClr val="FFFF00"/>
                </a:solidFill>
              </a:rPr>
              <a:t>作動薬</a:t>
            </a:r>
            <a:r>
              <a:rPr lang="ja-JP" altLang="en-US" dirty="0" smtClean="0"/>
              <a:t>；主に喘息の薬。蛋白同化作用があり吸入サルブタモール、サルメテロール、ホルモテロールを除き禁止。喘息の方は、主治医と薬剤師によく相談し、ＴＵＥ申請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  <a:r>
              <a:rPr lang="ja-JP" altLang="en-US" dirty="0"/>
              <a:t>を</a:t>
            </a:r>
            <a:r>
              <a:rPr lang="ja-JP" altLang="en-US" dirty="0" smtClean="0"/>
              <a:t>検討してください。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FF00"/>
                </a:solidFill>
              </a:rPr>
              <a:t>糖質コルチコイド</a:t>
            </a:r>
            <a:r>
              <a:rPr lang="en-US" altLang="ja-JP" dirty="0" smtClean="0"/>
              <a:t>(</a:t>
            </a:r>
            <a:r>
              <a:rPr lang="ja-JP" altLang="en-US" dirty="0" smtClean="0"/>
              <a:t>デカドロン、プレドニンなど</a:t>
            </a:r>
            <a:r>
              <a:rPr lang="en-US" altLang="ja-JP" dirty="0" smtClean="0"/>
              <a:t>)</a:t>
            </a:r>
            <a:r>
              <a:rPr lang="ja-JP" altLang="en-US" dirty="0" smtClean="0"/>
              <a:t>；点鼻、点眼、軟膏などの局所使用は可能。炎症止めとして処方されるケースがあるので注意。</a:t>
            </a:r>
            <a:endParaRPr lang="en-US" altLang="ja-JP" dirty="0" smtClean="0"/>
          </a:p>
          <a:p>
            <a:r>
              <a:rPr lang="ja-JP" altLang="en-US" dirty="0" smtClean="0"/>
              <a:t>利尿</a:t>
            </a:r>
            <a:r>
              <a:rPr lang="ja-JP" altLang="en-US" dirty="0"/>
              <a:t>薬；高血圧、心不全などで、処方</a:t>
            </a:r>
            <a:r>
              <a:rPr lang="ja-JP" altLang="en-US" dirty="0" smtClean="0"/>
              <a:t>されることがあるので注意</a:t>
            </a:r>
            <a:endParaRPr lang="en-US" altLang="ja-JP" dirty="0" smtClean="0"/>
          </a:p>
          <a:p>
            <a:r>
              <a:rPr lang="ja-JP" altLang="en-US" dirty="0" smtClean="0"/>
              <a:t>抗生物質、インフルエンザ薬など→</a:t>
            </a:r>
            <a:r>
              <a:rPr lang="ja-JP" altLang="en-US" b="1" dirty="0" smtClean="0">
                <a:solidFill>
                  <a:srgbClr val="FFFF00"/>
                </a:solidFill>
              </a:rPr>
              <a:t>大丈夫</a:t>
            </a:r>
            <a:endParaRPr lang="en-US" altLang="ja-JP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9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19129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TUE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（治療使用特例）申請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194" y="2528248"/>
            <a:ext cx="10515600" cy="396042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555375" y="6488668"/>
            <a:ext cx="691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詳しくはＪＡＤＡホームページへ。主に喘息で治療中の方は一度確認を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310" y="1509966"/>
            <a:ext cx="11547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病気や突然の怪我のために</a:t>
            </a:r>
            <a:r>
              <a:rPr lang="ja-JP" altLang="en-US" sz="2400" dirty="0" smtClean="0"/>
              <a:t>禁止</a:t>
            </a:r>
            <a:r>
              <a:rPr lang="ja-JP" altLang="en-US" sz="2400" dirty="0"/>
              <a:t>物質や禁止方法であっても</a:t>
            </a:r>
            <a:r>
              <a:rPr lang="ja-JP" altLang="en-US" sz="2400" dirty="0" smtClean="0"/>
              <a:t>、事前</a:t>
            </a:r>
            <a:r>
              <a:rPr lang="ja-JP" altLang="en-US" sz="2400" dirty="0"/>
              <a:t>に所定の手続きに</a:t>
            </a:r>
            <a:r>
              <a:rPr lang="ja-JP" altLang="en-US" sz="2400" dirty="0" smtClean="0"/>
              <a:t>よって</a:t>
            </a:r>
            <a:r>
              <a:rPr lang="en-US" altLang="ja-JP" sz="2400" dirty="0" smtClean="0"/>
              <a:t>TUE</a:t>
            </a:r>
            <a:r>
              <a:rPr lang="ja-JP" altLang="en-US" sz="2400" dirty="0"/>
              <a:t>が</a:t>
            </a:r>
            <a:r>
              <a:rPr lang="ja-JP" altLang="en-US" sz="2400" dirty="0" smtClean="0"/>
              <a:t>認められれば例外的</a:t>
            </a:r>
            <a:r>
              <a:rPr lang="ja-JP" altLang="en-US" sz="2400" dirty="0"/>
              <a:t>に使用することが</a:t>
            </a:r>
            <a:r>
              <a:rPr lang="ja-JP" altLang="en-US" sz="2400" dirty="0" smtClean="0"/>
              <a:t>できる制度です。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7433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1521</TotalTime>
  <Words>1080</Words>
  <Application>Microsoft Office PowerPoint</Application>
  <PresentationFormat>ワイド画面</PresentationFormat>
  <Paragraphs>106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Theme</vt:lpstr>
      <vt:lpstr>パワーリフターのための アンチドーピング</vt:lpstr>
      <vt:lpstr>アンチドーピングの規則違反の種類</vt:lpstr>
      <vt:lpstr>違反をすると、どうなるか？</vt:lpstr>
      <vt:lpstr>過去のパワーリフティングでの違反例</vt:lpstr>
      <vt:lpstr>安全なサプリメントはなにか？</vt:lpstr>
      <vt:lpstr>禁止物質と医薬品について</vt:lpstr>
      <vt:lpstr>禁止物質の種類</vt:lpstr>
      <vt:lpstr>使用頻度が多く、注意が必要な薬</vt:lpstr>
      <vt:lpstr>TUE（治療使用特例）申請</vt:lpstr>
      <vt:lpstr>うっかりドーピングは存在しない</vt:lpstr>
      <vt:lpstr>まとめ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パワーリフターのためのアンチドーピング</dc:title>
  <dc:creator>長谷川 航世</dc:creator>
  <cp:lastModifiedBy>長谷川 航世</cp:lastModifiedBy>
  <cp:revision>30</cp:revision>
  <dcterms:created xsi:type="dcterms:W3CDTF">2019-04-17T09:24:47Z</dcterms:created>
  <dcterms:modified xsi:type="dcterms:W3CDTF">2019-04-18T10:46:26Z</dcterms:modified>
</cp:coreProperties>
</file>